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notesMasterIdLst>
    <p:notesMasterId r:id="rId14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1522571"/>
            <a:ext cx="7415927" cy="21293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8384"/>
              </a:lnSpc>
              <a:buNone/>
            </a:pPr>
            <a:r>
              <a:rPr lang="en-US" sz="6707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Quasi-Convex Programming</a:t>
            </a:r>
            <a:endParaRPr lang="en-US" sz="6707" dirty="0"/>
          </a:p>
        </p:txBody>
      </p:sp>
      <p:sp>
        <p:nvSpPr>
          <p:cNvPr id="6" name="Text 2"/>
          <p:cNvSpPr/>
          <p:nvPr/>
        </p:nvSpPr>
        <p:spPr>
          <a:xfrm>
            <a:off x="864037" y="4022169"/>
            <a:ext cx="7415927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Quasi-convex programming is a powerful optimization technique with diverse applications in electronic design automation. It enables solving complex problems by leveraging the properties of quasi-convex functions - a class of functions that generalize the well-known convex functions.</a:t>
            </a:r>
            <a:endParaRPr lang="en-US" sz="1944" dirty="0"/>
          </a:p>
        </p:txBody>
      </p:sp>
      <p:sp>
        <p:nvSpPr>
          <p:cNvPr id="7" name="Shape 3"/>
          <p:cNvSpPr/>
          <p:nvPr/>
        </p:nvSpPr>
        <p:spPr>
          <a:xfrm>
            <a:off x="864037" y="6293525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657" y="6301145"/>
            <a:ext cx="379690" cy="37969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382316" y="6275070"/>
            <a:ext cx="2590205" cy="4319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402"/>
              </a:lnSpc>
              <a:buNone/>
            </a:pPr>
            <a:r>
              <a:rPr lang="en-US" sz="243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by Wai-Shing Luk</a:t>
            </a:r>
            <a:endParaRPr lang="en-US" sz="2430" dirty="0"/>
          </a:p>
        </p:txBody>
      </p:sp>
      <p:pic>
        <p:nvPicPr>
          <p:cNvPr id="10" name="Image 3" descr="preencoded.png">
            <a:hlinkClick r:id="rId5" tooltip="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23290" y="662940"/>
            <a:ext cx="7470219" cy="14944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884"/>
              </a:lnSpc>
              <a:buNone/>
            </a:pPr>
            <a:r>
              <a:rPr lang="en-US" sz="4707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Power Optimization in VLSI</a:t>
            </a:r>
            <a:endParaRPr lang="en-US" sz="4707" dirty="0"/>
          </a:p>
        </p:txBody>
      </p:sp>
      <p:sp>
        <p:nvSpPr>
          <p:cNvPr id="6" name="Shape 2"/>
          <p:cNvSpPr/>
          <p:nvPr/>
        </p:nvSpPr>
        <p:spPr>
          <a:xfrm>
            <a:off x="6323290" y="2516029"/>
            <a:ext cx="7470219" cy="5050631"/>
          </a:xfrm>
          <a:prstGeom prst="roundRect">
            <a:avLst>
              <a:gd name="adj" fmla="val 710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6330910" y="2523649"/>
            <a:ext cx="7454979" cy="106751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6569988" y="2674739"/>
            <a:ext cx="3245525" cy="3826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13"/>
              </a:lnSpc>
              <a:buNone/>
            </a:pPr>
            <a:r>
              <a:rPr lang="en-US" sz="1883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Objective</a:t>
            </a:r>
            <a:endParaRPr lang="en-US" sz="1883" dirty="0"/>
          </a:p>
        </p:txBody>
      </p:sp>
      <p:sp>
        <p:nvSpPr>
          <p:cNvPr id="9" name="Text 5"/>
          <p:cNvSpPr/>
          <p:nvPr/>
        </p:nvSpPr>
        <p:spPr>
          <a:xfrm>
            <a:off x="10301288" y="2674739"/>
            <a:ext cx="3245525" cy="7653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3"/>
              </a:lnSpc>
              <a:buNone/>
            </a:pPr>
            <a:r>
              <a:rPr lang="en-US" sz="1883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Minimize power consumption</a:t>
            </a:r>
            <a:endParaRPr lang="en-US" sz="1883" dirty="0"/>
          </a:p>
        </p:txBody>
      </p:sp>
      <p:sp>
        <p:nvSpPr>
          <p:cNvPr id="10" name="Shape 6"/>
          <p:cNvSpPr/>
          <p:nvPr/>
        </p:nvSpPr>
        <p:spPr>
          <a:xfrm>
            <a:off x="6330910" y="3591163"/>
            <a:ext cx="7454979" cy="106751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6569988" y="3742253"/>
            <a:ext cx="3245525" cy="3826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13"/>
              </a:lnSpc>
              <a:buNone/>
            </a:pPr>
            <a:r>
              <a:rPr lang="en-US" sz="1883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Constraints</a:t>
            </a:r>
            <a:endParaRPr lang="en-US" sz="1883" dirty="0"/>
          </a:p>
        </p:txBody>
      </p:sp>
      <p:sp>
        <p:nvSpPr>
          <p:cNvPr id="12" name="Text 8"/>
          <p:cNvSpPr/>
          <p:nvPr/>
        </p:nvSpPr>
        <p:spPr>
          <a:xfrm>
            <a:off x="10301288" y="3742253"/>
            <a:ext cx="3245525" cy="76533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3"/>
              </a:lnSpc>
              <a:buNone/>
            </a:pPr>
            <a:r>
              <a:rPr lang="en-US" sz="1883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Performance, area, and reliability requirements</a:t>
            </a:r>
            <a:endParaRPr lang="en-US" sz="1883" dirty="0"/>
          </a:p>
        </p:txBody>
      </p:sp>
      <p:sp>
        <p:nvSpPr>
          <p:cNvPr id="13" name="Shape 9"/>
          <p:cNvSpPr/>
          <p:nvPr/>
        </p:nvSpPr>
        <p:spPr>
          <a:xfrm>
            <a:off x="6330910" y="4658678"/>
            <a:ext cx="7454979" cy="145018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6569988" y="4809768"/>
            <a:ext cx="3245525" cy="3826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13"/>
              </a:lnSpc>
              <a:buNone/>
            </a:pPr>
            <a:r>
              <a:rPr lang="en-US" sz="1883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Quasi-Convex Approach</a:t>
            </a:r>
            <a:endParaRPr lang="en-US" sz="1883" dirty="0"/>
          </a:p>
        </p:txBody>
      </p:sp>
      <p:sp>
        <p:nvSpPr>
          <p:cNvPr id="15" name="Text 11"/>
          <p:cNvSpPr/>
          <p:nvPr/>
        </p:nvSpPr>
        <p:spPr>
          <a:xfrm>
            <a:off x="10301288" y="4809768"/>
            <a:ext cx="3245525" cy="11480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3"/>
              </a:lnSpc>
              <a:buNone/>
            </a:pPr>
            <a:r>
              <a:rPr lang="en-US" sz="1883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Model power as a quasi-convex function of design parameters</a:t>
            </a:r>
            <a:endParaRPr lang="en-US" sz="1883" dirty="0"/>
          </a:p>
        </p:txBody>
      </p:sp>
      <p:sp>
        <p:nvSpPr>
          <p:cNvPr id="16" name="Shape 12"/>
          <p:cNvSpPr/>
          <p:nvPr/>
        </p:nvSpPr>
        <p:spPr>
          <a:xfrm>
            <a:off x="6330910" y="6108859"/>
            <a:ext cx="7454979" cy="145018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6569988" y="6259949"/>
            <a:ext cx="3245525" cy="38266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13"/>
              </a:lnSpc>
              <a:buNone/>
            </a:pPr>
            <a:r>
              <a:rPr lang="en-US" sz="1883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Benefits</a:t>
            </a:r>
            <a:endParaRPr lang="en-US" sz="1883" dirty="0"/>
          </a:p>
        </p:txBody>
      </p:sp>
      <p:sp>
        <p:nvSpPr>
          <p:cNvPr id="18" name="Text 14"/>
          <p:cNvSpPr/>
          <p:nvPr/>
        </p:nvSpPr>
        <p:spPr>
          <a:xfrm>
            <a:off x="10301288" y="6259949"/>
            <a:ext cx="3245525" cy="114800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13"/>
              </a:lnSpc>
              <a:buNone/>
            </a:pPr>
            <a:r>
              <a:rPr lang="en-US" sz="1883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Global optimality, efficient algorithms, scalable solutions</a:t>
            </a:r>
            <a:endParaRPr lang="en-US" sz="1883" dirty="0"/>
          </a:p>
        </p:txBody>
      </p:sp>
      <p:pic>
        <p:nvPicPr>
          <p:cNvPr id="1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005489"/>
            <a:ext cx="6172200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Yield Optimization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394115"/>
            <a:ext cx="389882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Manufacturing Variability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864037" y="4412456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Quasi-convex programming can model the impact of process variations on circuit performance and yield.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372695" y="339411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Robust Design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5372695" y="4026694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Quasi-convex optimization can generate designs that are less sensitive to manufacturing uncertainties, improving overall yield.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3394115"/>
            <a:ext cx="3176587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Statistical Modeling</a:t>
            </a:r>
            <a:endParaRPr lang="en-US" sz="2430" dirty="0"/>
          </a:p>
        </p:txBody>
      </p:sp>
      <p:sp>
        <p:nvSpPr>
          <p:cNvPr id="10" name="Text 7"/>
          <p:cNvSpPr/>
          <p:nvPr/>
        </p:nvSpPr>
        <p:spPr>
          <a:xfrm>
            <a:off x="9881354" y="4026694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Quasi-convex formulations can leverage statistical techniques to optimize for manufacturability and yield targets.</a:t>
            </a:r>
            <a:endParaRPr lang="en-US" sz="1944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91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7510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51466" y="3385542"/>
            <a:ext cx="5550337" cy="69377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3"/>
              </a:lnSpc>
              <a:buNone/>
            </a:pPr>
            <a:r>
              <a:rPr lang="en-US" sz="437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Future Directions</a:t>
            </a:r>
            <a:endParaRPr lang="en-US" sz="4370" dirty="0"/>
          </a:p>
        </p:txBody>
      </p:sp>
      <p:sp>
        <p:nvSpPr>
          <p:cNvPr id="6" name="Shape 2"/>
          <p:cNvSpPr/>
          <p:nvPr/>
        </p:nvSpPr>
        <p:spPr>
          <a:xfrm>
            <a:off x="1251466" y="4662011"/>
            <a:ext cx="499467" cy="49946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7" name="Text 3"/>
          <p:cNvSpPr/>
          <p:nvPr/>
        </p:nvSpPr>
        <p:spPr>
          <a:xfrm>
            <a:off x="1430774" y="4745236"/>
            <a:ext cx="140851" cy="3330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22"/>
              </a:lnSpc>
              <a:buNone/>
            </a:pPr>
            <a:r>
              <a:rPr lang="en-US" sz="2622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622" dirty="0"/>
          </a:p>
        </p:txBody>
      </p:sp>
      <p:sp>
        <p:nvSpPr>
          <p:cNvPr id="8" name="Text 4"/>
          <p:cNvSpPr/>
          <p:nvPr/>
        </p:nvSpPr>
        <p:spPr>
          <a:xfrm>
            <a:off x="1972866" y="4662011"/>
            <a:ext cx="3173135" cy="6936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1"/>
              </a:lnSpc>
              <a:buNone/>
            </a:pPr>
            <a:r>
              <a:rPr lang="en-US" sz="2185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Emerging Applications</a:t>
            </a:r>
            <a:endParaRPr lang="en-US" sz="2185" dirty="0"/>
          </a:p>
        </p:txBody>
      </p:sp>
      <p:sp>
        <p:nvSpPr>
          <p:cNvPr id="9" name="Text 5"/>
          <p:cNvSpPr/>
          <p:nvPr/>
        </p:nvSpPr>
        <p:spPr>
          <a:xfrm>
            <a:off x="1972866" y="5488781"/>
            <a:ext cx="3173135" cy="21316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7"/>
              </a:lnSpc>
              <a:buNone/>
            </a:pPr>
            <a:r>
              <a:rPr lang="en-US" sz="174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Expanding the use of quasi-convex programming to new domains in electronic design automation, such as RF circuit design and machine learning-based EDA.</a:t>
            </a:r>
            <a:endParaRPr lang="en-US" sz="1748" dirty="0"/>
          </a:p>
        </p:txBody>
      </p:sp>
      <p:sp>
        <p:nvSpPr>
          <p:cNvPr id="10" name="Shape 6"/>
          <p:cNvSpPr/>
          <p:nvPr/>
        </p:nvSpPr>
        <p:spPr>
          <a:xfrm>
            <a:off x="5367933" y="4662011"/>
            <a:ext cx="499467" cy="49946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1" name="Text 7"/>
          <p:cNvSpPr/>
          <p:nvPr/>
        </p:nvSpPr>
        <p:spPr>
          <a:xfrm>
            <a:off x="5513903" y="4745236"/>
            <a:ext cx="207407" cy="3330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22"/>
              </a:lnSpc>
              <a:buNone/>
            </a:pPr>
            <a:r>
              <a:rPr lang="en-US" sz="2622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622" dirty="0"/>
          </a:p>
        </p:txBody>
      </p:sp>
      <p:sp>
        <p:nvSpPr>
          <p:cNvPr id="12" name="Text 8"/>
          <p:cNvSpPr/>
          <p:nvPr/>
        </p:nvSpPr>
        <p:spPr>
          <a:xfrm>
            <a:off x="6089333" y="4662011"/>
            <a:ext cx="3147893" cy="34682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1"/>
              </a:lnSpc>
              <a:buNone/>
            </a:pPr>
            <a:r>
              <a:rPr lang="en-US" sz="2185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Algorithmic Advances</a:t>
            </a:r>
            <a:endParaRPr lang="en-US" sz="2185" dirty="0"/>
          </a:p>
        </p:txBody>
      </p:sp>
      <p:sp>
        <p:nvSpPr>
          <p:cNvPr id="13" name="Text 9"/>
          <p:cNvSpPr/>
          <p:nvPr/>
        </p:nvSpPr>
        <p:spPr>
          <a:xfrm>
            <a:off x="6089333" y="5141952"/>
            <a:ext cx="3173135" cy="21316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7"/>
              </a:lnSpc>
              <a:buNone/>
            </a:pPr>
            <a:r>
              <a:rPr lang="en-US" sz="174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Developing more efficient and scalable quasi-convex optimization algorithms to handle the increasing complexity of modern electronic designs.</a:t>
            </a:r>
            <a:endParaRPr lang="en-US" sz="1748" dirty="0"/>
          </a:p>
        </p:txBody>
      </p:sp>
      <p:sp>
        <p:nvSpPr>
          <p:cNvPr id="14" name="Shape 10"/>
          <p:cNvSpPr/>
          <p:nvPr/>
        </p:nvSpPr>
        <p:spPr>
          <a:xfrm>
            <a:off x="9484400" y="4662011"/>
            <a:ext cx="499467" cy="49946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5" name="Text 11"/>
          <p:cNvSpPr/>
          <p:nvPr/>
        </p:nvSpPr>
        <p:spPr>
          <a:xfrm>
            <a:off x="9630847" y="4745236"/>
            <a:ext cx="206454" cy="33301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22"/>
              </a:lnSpc>
              <a:buNone/>
            </a:pPr>
            <a:r>
              <a:rPr lang="en-US" sz="2622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622" dirty="0"/>
          </a:p>
        </p:txBody>
      </p:sp>
      <p:sp>
        <p:nvSpPr>
          <p:cNvPr id="16" name="Text 12"/>
          <p:cNvSpPr/>
          <p:nvPr/>
        </p:nvSpPr>
        <p:spPr>
          <a:xfrm>
            <a:off x="10205799" y="4662011"/>
            <a:ext cx="3173135" cy="6936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31"/>
              </a:lnSpc>
              <a:buNone/>
            </a:pPr>
            <a:r>
              <a:rPr lang="en-US" sz="2185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Integration with EDA Tools</a:t>
            </a:r>
            <a:endParaRPr lang="en-US" sz="2185" dirty="0"/>
          </a:p>
        </p:txBody>
      </p:sp>
      <p:sp>
        <p:nvSpPr>
          <p:cNvPr id="17" name="Text 13"/>
          <p:cNvSpPr/>
          <p:nvPr/>
        </p:nvSpPr>
        <p:spPr>
          <a:xfrm>
            <a:off x="10205799" y="5488781"/>
            <a:ext cx="3173135" cy="213169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797"/>
              </a:lnSpc>
              <a:buNone/>
            </a:pPr>
            <a:r>
              <a:rPr lang="en-US" sz="1748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Seamlessly integrating quasi-convex programming techniques into mainstream electronic design automation software for broader industry adoption.</a:t>
            </a:r>
            <a:endParaRPr lang="en-US" sz="1748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005489"/>
            <a:ext cx="8278892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Definitions and Properties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394115"/>
            <a:ext cx="3881438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Quasi-Convex Functions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864037" y="4026694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function is quasi-convex if its sublevel sets are convex. This allows for more flexibility compared to traditional convex optimization.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372695" y="339411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Key Properties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5372695" y="4026694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Quasi-convex functions preserve many desirable properties of convex functions, such as local optimality implying global optimality.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3394115"/>
            <a:ext cx="3424714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Practical Significance</a:t>
            </a:r>
            <a:endParaRPr lang="en-US" sz="2430" dirty="0"/>
          </a:p>
        </p:txBody>
      </p:sp>
      <p:sp>
        <p:nvSpPr>
          <p:cNvPr id="10" name="Text 7"/>
          <p:cNvSpPr/>
          <p:nvPr/>
        </p:nvSpPr>
        <p:spPr>
          <a:xfrm>
            <a:off x="9881354" y="4026694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Quasi-convex formulations enable solving a wide range of non-convex problems in electronic design automation efficiently.</a:t>
            </a:r>
            <a:endParaRPr lang="en-US" sz="1944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81023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174790" y="3429595"/>
            <a:ext cx="10646093" cy="70258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532"/>
              </a:lnSpc>
              <a:buNone/>
            </a:pPr>
            <a:r>
              <a:rPr lang="en-US" sz="4426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Examples of Quasi-Convex Functions</a:t>
            </a:r>
            <a:endParaRPr lang="en-US" sz="4426" dirty="0"/>
          </a:p>
        </p:txBody>
      </p:sp>
      <p:sp>
        <p:nvSpPr>
          <p:cNvPr id="6" name="Shape 2"/>
          <p:cNvSpPr/>
          <p:nvPr/>
        </p:nvSpPr>
        <p:spPr>
          <a:xfrm>
            <a:off x="1174790" y="4722257"/>
            <a:ext cx="393383" cy="393383"/>
          </a:xfrm>
          <a:prstGeom prst="roundRect">
            <a:avLst>
              <a:gd name="adj" fmla="val 8573"/>
            </a:avLst>
          </a:prstGeom>
          <a:solidFill>
            <a:srgbClr val="26262B"/>
          </a:solidFill>
          <a:ln/>
        </p:spPr>
      </p:sp>
      <p:sp>
        <p:nvSpPr>
          <p:cNvPr id="7" name="Text 3"/>
          <p:cNvSpPr/>
          <p:nvPr/>
        </p:nvSpPr>
        <p:spPr>
          <a:xfrm>
            <a:off x="1792962" y="4722257"/>
            <a:ext cx="4361498" cy="3512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66"/>
              </a:lnSpc>
              <a:buNone/>
            </a:pPr>
            <a:r>
              <a:rPr lang="en-US" sz="221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Square Root of Absolute Value</a:t>
            </a:r>
            <a:endParaRPr lang="en-US" sz="2213" dirty="0"/>
          </a:p>
        </p:txBody>
      </p:sp>
      <p:sp>
        <p:nvSpPr>
          <p:cNvPr id="8" name="Text 4"/>
          <p:cNvSpPr/>
          <p:nvPr/>
        </p:nvSpPr>
        <p:spPr>
          <a:xfrm>
            <a:off x="1792962" y="5208270"/>
            <a:ext cx="5409843" cy="3595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32"/>
              </a:lnSpc>
              <a:buNone/>
            </a:pPr>
            <a:r>
              <a:rPr lang="en-US" sz="177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$\sqrt{|y|}$</a:t>
            </a:r>
            <a:pPr indent="0" marL="0">
              <a:lnSpc>
                <a:spcPts val="2832"/>
              </a:lnSpc>
              <a:buNone/>
            </a:pPr>
            <a:r>
              <a:rPr lang="en-US" sz="177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is quasi-convex on </a:t>
            </a:r>
            <a:pPr indent="0" marL="0">
              <a:lnSpc>
                <a:spcPts val="2832"/>
              </a:lnSpc>
              <a:buNone/>
            </a:pPr>
            <a:r>
              <a:rPr lang="en-US" sz="177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$\mathbb{R}$</a:t>
            </a:r>
            <a:pPr indent="0" marL="0">
              <a:lnSpc>
                <a:spcPts val="2832"/>
              </a:lnSpc>
              <a:buNone/>
            </a:pPr>
            <a:r>
              <a:rPr lang="en-US" sz="177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770" dirty="0"/>
          </a:p>
        </p:txBody>
      </p:sp>
      <p:sp>
        <p:nvSpPr>
          <p:cNvPr id="9" name="Shape 5"/>
          <p:cNvSpPr/>
          <p:nvPr/>
        </p:nvSpPr>
        <p:spPr>
          <a:xfrm>
            <a:off x="7427595" y="4722257"/>
            <a:ext cx="393383" cy="393383"/>
          </a:xfrm>
          <a:prstGeom prst="roundRect">
            <a:avLst>
              <a:gd name="adj" fmla="val 8573"/>
            </a:avLst>
          </a:prstGeom>
          <a:solidFill>
            <a:srgbClr val="26262B"/>
          </a:solidFill>
          <a:ln/>
        </p:spPr>
      </p:sp>
      <p:sp>
        <p:nvSpPr>
          <p:cNvPr id="10" name="Text 6"/>
          <p:cNvSpPr/>
          <p:nvPr/>
        </p:nvSpPr>
        <p:spPr>
          <a:xfrm>
            <a:off x="8045768" y="4722257"/>
            <a:ext cx="2810232" cy="3512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66"/>
              </a:lnSpc>
              <a:buNone/>
            </a:pPr>
            <a:r>
              <a:rPr lang="en-US" sz="221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Logarithm</a:t>
            </a:r>
            <a:endParaRPr lang="en-US" sz="2213" dirty="0"/>
          </a:p>
        </p:txBody>
      </p:sp>
      <p:sp>
        <p:nvSpPr>
          <p:cNvPr id="11" name="Text 7"/>
          <p:cNvSpPr/>
          <p:nvPr/>
        </p:nvSpPr>
        <p:spPr>
          <a:xfrm>
            <a:off x="8045768" y="5208270"/>
            <a:ext cx="5409843" cy="35956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832"/>
              </a:lnSpc>
              <a:buNone/>
            </a:pPr>
            <a:r>
              <a:rPr lang="en-US" sz="177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$\log(y)$</a:t>
            </a:r>
            <a:pPr indent="0" marL="0">
              <a:lnSpc>
                <a:spcPts val="2832"/>
              </a:lnSpc>
              <a:buNone/>
            </a:pPr>
            <a:r>
              <a:rPr lang="en-US" sz="177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is quasi-linear on </a:t>
            </a:r>
            <a:pPr indent="0" marL="0">
              <a:lnSpc>
                <a:spcPts val="2832"/>
              </a:lnSpc>
              <a:buNone/>
            </a:pPr>
            <a:r>
              <a:rPr lang="en-US" sz="177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$\mathbb{R}_{++}$</a:t>
            </a:r>
            <a:pPr indent="0" marL="0">
              <a:lnSpc>
                <a:spcPts val="2832"/>
              </a:lnSpc>
              <a:buNone/>
            </a:pPr>
            <a:r>
              <a:rPr lang="en-US" sz="177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770" dirty="0"/>
          </a:p>
        </p:txBody>
      </p:sp>
      <p:sp>
        <p:nvSpPr>
          <p:cNvPr id="12" name="Shape 8"/>
          <p:cNvSpPr/>
          <p:nvPr/>
        </p:nvSpPr>
        <p:spPr>
          <a:xfrm>
            <a:off x="1174790" y="6045518"/>
            <a:ext cx="393383" cy="393383"/>
          </a:xfrm>
          <a:prstGeom prst="roundRect">
            <a:avLst>
              <a:gd name="adj" fmla="val 8573"/>
            </a:avLst>
          </a:prstGeom>
          <a:solidFill>
            <a:srgbClr val="26262B"/>
          </a:solidFill>
          <a:ln/>
        </p:spPr>
      </p:sp>
      <p:sp>
        <p:nvSpPr>
          <p:cNvPr id="13" name="Text 9"/>
          <p:cNvSpPr/>
          <p:nvPr/>
        </p:nvSpPr>
        <p:spPr>
          <a:xfrm>
            <a:off x="1792962" y="6045518"/>
            <a:ext cx="2810232" cy="3512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66"/>
              </a:lnSpc>
              <a:buNone/>
            </a:pPr>
            <a:r>
              <a:rPr lang="en-US" sz="221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Product Function</a:t>
            </a:r>
            <a:endParaRPr lang="en-US" sz="2213" dirty="0"/>
          </a:p>
        </p:txBody>
      </p:sp>
      <p:sp>
        <p:nvSpPr>
          <p:cNvPr id="14" name="Text 10"/>
          <p:cNvSpPr/>
          <p:nvPr/>
        </p:nvSpPr>
        <p:spPr>
          <a:xfrm>
            <a:off x="1792962" y="6531531"/>
            <a:ext cx="5409843" cy="71913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32"/>
              </a:lnSpc>
              <a:buNone/>
            </a:pPr>
            <a:r>
              <a:rPr lang="en-US" sz="177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$f(x, y) = x y$</a:t>
            </a:r>
            <a:pPr indent="0" marL="0">
              <a:lnSpc>
                <a:spcPts val="2832"/>
              </a:lnSpc>
              <a:buNone/>
            </a:pPr>
            <a:r>
              <a:rPr lang="en-US" sz="177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is quasi-concave on </a:t>
            </a:r>
            <a:pPr indent="0" marL="0">
              <a:lnSpc>
                <a:spcPts val="2832"/>
              </a:lnSpc>
              <a:buNone/>
            </a:pPr>
            <a:r>
              <a:rPr lang="en-US" sz="177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$\mathbb{R}_{++}^2$</a:t>
            </a:r>
            <a:pPr indent="0" marL="0">
              <a:lnSpc>
                <a:spcPts val="2832"/>
              </a:lnSpc>
              <a:buNone/>
            </a:pPr>
            <a:r>
              <a:rPr lang="en-US" sz="177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770" dirty="0"/>
          </a:p>
        </p:txBody>
      </p:sp>
      <p:sp>
        <p:nvSpPr>
          <p:cNvPr id="15" name="Shape 11"/>
          <p:cNvSpPr/>
          <p:nvPr/>
        </p:nvSpPr>
        <p:spPr>
          <a:xfrm>
            <a:off x="7427595" y="6045518"/>
            <a:ext cx="393383" cy="393383"/>
          </a:xfrm>
          <a:prstGeom prst="roundRect">
            <a:avLst>
              <a:gd name="adj" fmla="val 8573"/>
            </a:avLst>
          </a:prstGeom>
          <a:solidFill>
            <a:srgbClr val="26262B"/>
          </a:solidFill>
          <a:ln/>
        </p:spPr>
      </p:sp>
      <p:sp>
        <p:nvSpPr>
          <p:cNvPr id="16" name="Text 12"/>
          <p:cNvSpPr/>
          <p:nvPr/>
        </p:nvSpPr>
        <p:spPr>
          <a:xfrm>
            <a:off x="8045768" y="6045518"/>
            <a:ext cx="3777972" cy="3512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66"/>
              </a:lnSpc>
              <a:buNone/>
            </a:pPr>
            <a:r>
              <a:rPr lang="en-US" sz="2213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Linear-Fractional Function</a:t>
            </a:r>
            <a:endParaRPr lang="en-US" sz="2213" dirty="0"/>
          </a:p>
        </p:txBody>
      </p:sp>
      <p:sp>
        <p:nvSpPr>
          <p:cNvPr id="17" name="Text 13"/>
          <p:cNvSpPr/>
          <p:nvPr/>
        </p:nvSpPr>
        <p:spPr>
          <a:xfrm>
            <a:off x="8045768" y="6531531"/>
            <a:ext cx="5409843" cy="10787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32"/>
              </a:lnSpc>
              <a:buNone/>
            </a:pPr>
            <a:r>
              <a:rPr lang="en-US" sz="177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$f(x) = (a^{\mathsf{T}} x + b)/(c^{\mathsf{T}} x + d)$</a:t>
            </a:r>
            <a:pPr indent="0" marL="0">
              <a:lnSpc>
                <a:spcPts val="2832"/>
              </a:lnSpc>
              <a:buNone/>
            </a:pPr>
            <a:r>
              <a:rPr lang="en-US" sz="177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with domain </a:t>
            </a:r>
            <a:pPr indent="0" marL="0">
              <a:lnSpc>
                <a:spcPts val="2832"/>
              </a:lnSpc>
              <a:buNone/>
            </a:pPr>
            <a:r>
              <a:rPr lang="en-US" sz="177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${x \,|\, c^{\mathsf{T}} x + d &gt; 0 }$</a:t>
            </a:r>
            <a:pPr indent="0" marL="0">
              <a:lnSpc>
                <a:spcPts val="2832"/>
              </a:lnSpc>
              <a:buNone/>
            </a:pPr>
            <a:r>
              <a:rPr lang="en-US" sz="177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770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sp>
        <p:nvSpPr>
          <p:cNvPr id="4" name="Text 1"/>
          <p:cNvSpPr/>
          <p:nvPr/>
        </p:nvSpPr>
        <p:spPr>
          <a:xfrm>
            <a:off x="864037" y="2005489"/>
            <a:ext cx="12009953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Properties of Quasi-Convex Functions</a:t>
            </a:r>
            <a:endParaRPr lang="en-US" sz="4860" dirty="0"/>
          </a:p>
        </p:txBody>
      </p:sp>
      <p:sp>
        <p:nvSpPr>
          <p:cNvPr id="5" name="Text 2"/>
          <p:cNvSpPr/>
          <p:nvPr/>
        </p:nvSpPr>
        <p:spPr>
          <a:xfrm>
            <a:off x="864037" y="3394115"/>
            <a:ext cx="3383994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Convex Sublevel Sets</a:t>
            </a:r>
            <a:endParaRPr lang="en-US" sz="2430" dirty="0"/>
          </a:p>
        </p:txBody>
      </p:sp>
      <p:sp>
        <p:nvSpPr>
          <p:cNvPr id="6" name="Text 3"/>
          <p:cNvSpPr/>
          <p:nvPr/>
        </p:nvSpPr>
        <p:spPr>
          <a:xfrm>
            <a:off x="864037" y="4026694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If </a:t>
            </a:r>
            <a:pPr indent="0" marL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</a:t>
            </a:r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is quasi-convex, there exists a family of convex functions </a:t>
            </a:r>
            <a:pPr indent="0" marL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φt</a:t>
            </a:r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such that the </a:t>
            </a:r>
            <a:pPr indent="0" marL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</a:t>
            </a:r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-sublevel set of </a:t>
            </a:r>
            <a:pPr indent="0" marL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</a:t>
            </a:r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is the </a:t>
            </a:r>
            <a:pPr indent="0" marL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0</a:t>
            </a:r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-sublevel set of </a:t>
            </a:r>
            <a:pPr indent="0" marL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φt</a:t>
            </a:r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372695" y="3394115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Monotonicity</a:t>
            </a:r>
            <a:endParaRPr lang="en-US" sz="2430" dirty="0"/>
          </a:p>
        </p:txBody>
      </p:sp>
      <p:sp>
        <p:nvSpPr>
          <p:cNvPr id="8" name="Text 5"/>
          <p:cNvSpPr/>
          <p:nvPr/>
        </p:nvSpPr>
        <p:spPr>
          <a:xfrm>
            <a:off x="5372695" y="4026694"/>
            <a:ext cx="3898821" cy="118514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φt</a:t>
            </a:r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is non-increasing with respect to </a:t>
            </a:r>
            <a:pPr indent="0" marL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</a:t>
            </a:r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for fixed </a:t>
            </a:r>
            <a:pPr indent="0" marL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β</a:t>
            </a:r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meaning the sublevel sets of </a:t>
            </a:r>
            <a:pPr indent="0" marL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</a:t>
            </a:r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are nested.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81354" y="3394115"/>
            <a:ext cx="3200281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Fractional Functions</a:t>
            </a:r>
            <a:endParaRPr lang="en-US" sz="2430" dirty="0"/>
          </a:p>
        </p:txBody>
      </p:sp>
      <p:sp>
        <p:nvSpPr>
          <p:cNvPr id="10" name="Text 7"/>
          <p:cNvSpPr/>
          <p:nvPr/>
        </p:nvSpPr>
        <p:spPr>
          <a:xfrm>
            <a:off x="9881354" y="4026694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 example of a quasi-convex function is </a:t>
            </a:r>
            <a:pPr indent="0" marL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f(β) = p(β)/q(β)</a:t>
            </a:r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where </a:t>
            </a:r>
            <a:pPr indent="0" marL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</a:t>
            </a:r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is convex, </a:t>
            </a:r>
            <a:pPr indent="0" marL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</a:t>
            </a:r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is concave, </a:t>
            </a:r>
            <a:pPr indent="0" marL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p(β) ≥ 0</a:t>
            </a:r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and </a:t>
            </a:r>
            <a:pPr indent="0" marL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q(β) &gt; 0</a:t>
            </a:r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on the domain of </a:t>
            </a:r>
            <a:pPr indent="0" marL="0">
              <a:lnSpc>
                <a:spcPts val="3110"/>
              </a:lnSpc>
              <a:buNone/>
            </a:pPr>
            <a:r>
              <a:rPr lang="en-US" sz="1944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</a:t>
            </a:r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1944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0437" y="890826"/>
            <a:ext cx="7295555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Optimization Problems</a:t>
            </a:r>
            <a:endParaRPr lang="en-US" sz="4860" dirty="0"/>
          </a:p>
        </p:txBody>
      </p:sp>
      <p:sp>
        <p:nvSpPr>
          <p:cNvPr id="6" name="Shape 2"/>
          <p:cNvSpPr/>
          <p:nvPr/>
        </p:nvSpPr>
        <p:spPr>
          <a:xfrm>
            <a:off x="6350437" y="231028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7" name="Text 3"/>
          <p:cNvSpPr/>
          <p:nvPr/>
        </p:nvSpPr>
        <p:spPr>
          <a:xfrm>
            <a:off x="6549747" y="2402800"/>
            <a:ext cx="156686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916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916" dirty="0"/>
          </a:p>
        </p:txBody>
      </p:sp>
      <p:sp>
        <p:nvSpPr>
          <p:cNvPr id="8" name="Text 4"/>
          <p:cNvSpPr/>
          <p:nvPr/>
        </p:nvSpPr>
        <p:spPr>
          <a:xfrm>
            <a:off x="7152680" y="2310289"/>
            <a:ext cx="4290298" cy="39338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Constraint Formulations </a:t>
            </a:r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🤔</a:t>
            </a:r>
            <a:endParaRPr lang="en-US" sz="2430" dirty="0"/>
          </a:p>
        </p:txBody>
      </p:sp>
      <p:sp>
        <p:nvSpPr>
          <p:cNvPr id="9" name="Text 5"/>
          <p:cNvSpPr/>
          <p:nvPr/>
        </p:nvSpPr>
        <p:spPr>
          <a:xfrm>
            <a:off x="7152680" y="2851785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Quasi-convex constraints can model a variety of non-convex requirements in electronic design.</a:t>
            </a:r>
            <a:endParaRPr lang="en-US" sz="1944" dirty="0"/>
          </a:p>
        </p:txBody>
      </p:sp>
      <p:sp>
        <p:nvSpPr>
          <p:cNvPr id="10" name="Shape 6"/>
          <p:cNvSpPr/>
          <p:nvPr/>
        </p:nvSpPr>
        <p:spPr>
          <a:xfrm>
            <a:off x="6350437" y="4166354"/>
            <a:ext cx="555427" cy="55542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1" name="Text 7"/>
          <p:cNvSpPr/>
          <p:nvPr/>
        </p:nvSpPr>
        <p:spPr>
          <a:xfrm>
            <a:off x="6512719" y="4258866"/>
            <a:ext cx="230743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916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916" dirty="0"/>
          </a:p>
        </p:txBody>
      </p:sp>
      <p:sp>
        <p:nvSpPr>
          <p:cNvPr id="12" name="Text 8"/>
          <p:cNvSpPr/>
          <p:nvPr/>
        </p:nvSpPr>
        <p:spPr>
          <a:xfrm>
            <a:off x="7152680" y="4166354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Global Optimality</a:t>
            </a:r>
            <a:endParaRPr lang="en-US" sz="2430" dirty="0"/>
          </a:p>
        </p:txBody>
      </p:sp>
      <p:sp>
        <p:nvSpPr>
          <p:cNvPr id="13" name="Text 9"/>
          <p:cNvSpPr/>
          <p:nvPr/>
        </p:nvSpPr>
        <p:spPr>
          <a:xfrm>
            <a:off x="7152680" y="4700230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Quasi-convex optimization can often guarantee global optimality, unlike general non-convex programming.</a:t>
            </a:r>
            <a:endParaRPr lang="en-US" sz="1944" dirty="0"/>
          </a:p>
        </p:txBody>
      </p:sp>
      <p:sp>
        <p:nvSpPr>
          <p:cNvPr id="14" name="Shape 10"/>
          <p:cNvSpPr/>
          <p:nvPr/>
        </p:nvSpPr>
        <p:spPr>
          <a:xfrm>
            <a:off x="6350437" y="6014799"/>
            <a:ext cx="555427" cy="555427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5" name="Text 11"/>
          <p:cNvSpPr/>
          <p:nvPr/>
        </p:nvSpPr>
        <p:spPr>
          <a:xfrm>
            <a:off x="6513314" y="6107311"/>
            <a:ext cx="229672" cy="37028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916"/>
              </a:lnSpc>
              <a:buNone/>
            </a:pPr>
            <a:r>
              <a:rPr lang="en-US" sz="2916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916" dirty="0"/>
          </a:p>
        </p:txBody>
      </p:sp>
      <p:sp>
        <p:nvSpPr>
          <p:cNvPr id="16" name="Text 12"/>
          <p:cNvSpPr/>
          <p:nvPr/>
        </p:nvSpPr>
        <p:spPr>
          <a:xfrm>
            <a:off x="7152680" y="6014799"/>
            <a:ext cx="3148846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Efficient Algorithms</a:t>
            </a:r>
            <a:endParaRPr lang="en-US" sz="2430" dirty="0"/>
          </a:p>
        </p:txBody>
      </p:sp>
      <p:sp>
        <p:nvSpPr>
          <p:cNvPr id="17" name="Text 13"/>
          <p:cNvSpPr/>
          <p:nvPr/>
        </p:nvSpPr>
        <p:spPr>
          <a:xfrm>
            <a:off x="7152680" y="6548676"/>
            <a:ext cx="6613684" cy="7900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Specialized algorithms have been developed to solve quasi-convex programs effectively.</a:t>
            </a:r>
            <a:endParaRPr lang="en-US" sz="1944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73188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345883" y="3504367"/>
            <a:ext cx="9037915" cy="6829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378"/>
              </a:lnSpc>
              <a:buNone/>
            </a:pPr>
            <a:r>
              <a:rPr lang="en-US" sz="4302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Solving Quasi-Convex Programs</a:t>
            </a:r>
            <a:endParaRPr lang="en-US" sz="4302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883" y="4515088"/>
            <a:ext cx="3979545" cy="87415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564362" y="5717024"/>
            <a:ext cx="2731889" cy="341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89"/>
              </a:lnSpc>
              <a:buNone/>
            </a:pPr>
            <a:r>
              <a:rPr lang="en-US" sz="2151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Bisection</a:t>
            </a:r>
            <a:endParaRPr lang="en-US" sz="2151" dirty="0"/>
          </a:p>
        </p:txBody>
      </p:sp>
      <p:sp>
        <p:nvSpPr>
          <p:cNvPr id="8" name="Text 3"/>
          <p:cNvSpPr/>
          <p:nvPr/>
        </p:nvSpPr>
        <p:spPr>
          <a:xfrm>
            <a:off x="1564362" y="6189583"/>
            <a:ext cx="3542586" cy="1049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53"/>
              </a:lnSpc>
              <a:buNone/>
            </a:pPr>
            <a:r>
              <a:rPr lang="en-US" sz="172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Iterative algorithms that leverage the quasi-convexity of the objective function.</a:t>
            </a:r>
            <a:endParaRPr lang="en-US" sz="1721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5428" y="4515088"/>
            <a:ext cx="3979545" cy="87415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543907" y="5717024"/>
            <a:ext cx="2982039" cy="341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89"/>
              </a:lnSpc>
              <a:buNone/>
            </a:pPr>
            <a:r>
              <a:rPr lang="en-US" sz="2151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Outer Approximation</a:t>
            </a:r>
            <a:endParaRPr lang="en-US" sz="2151" dirty="0"/>
          </a:p>
        </p:txBody>
      </p:sp>
      <p:sp>
        <p:nvSpPr>
          <p:cNvPr id="11" name="Text 5"/>
          <p:cNvSpPr/>
          <p:nvPr/>
        </p:nvSpPr>
        <p:spPr>
          <a:xfrm>
            <a:off x="5543907" y="6189583"/>
            <a:ext cx="3542586" cy="1049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53"/>
              </a:lnSpc>
              <a:buNone/>
            </a:pPr>
            <a:r>
              <a:rPr lang="en-US" sz="172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Constructing a sequence of convex relaxations to solve the original non-convex problem.</a:t>
            </a:r>
            <a:endParaRPr lang="en-US" sz="1721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4973" y="4515088"/>
            <a:ext cx="3979545" cy="874157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9523452" y="5717024"/>
            <a:ext cx="3469362" cy="341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89"/>
              </a:lnSpc>
              <a:buNone/>
            </a:pPr>
            <a:r>
              <a:rPr lang="en-US" sz="2151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Geometric Programming</a:t>
            </a:r>
            <a:endParaRPr lang="en-US" sz="2151" dirty="0"/>
          </a:p>
        </p:txBody>
      </p:sp>
      <p:sp>
        <p:nvSpPr>
          <p:cNvPr id="14" name="Text 7"/>
          <p:cNvSpPr/>
          <p:nvPr/>
        </p:nvSpPr>
        <p:spPr>
          <a:xfrm>
            <a:off x="9523452" y="6189583"/>
            <a:ext cx="3542586" cy="104906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53"/>
              </a:lnSpc>
              <a:buNone/>
            </a:pPr>
            <a:r>
              <a:rPr lang="en-US" sz="172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Transforming certain quasi-convex problems into an equivalent convex formulation.</a:t>
            </a:r>
            <a:endParaRPr lang="en-US" sz="1721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60651" y="530900"/>
            <a:ext cx="4861679" cy="60198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741"/>
              </a:lnSpc>
              <a:buNone/>
            </a:pPr>
            <a:r>
              <a:rPr lang="en-US" sz="3792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Applications in EDA</a:t>
            </a:r>
            <a:endParaRPr lang="en-US" sz="3792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651" y="1421844"/>
            <a:ext cx="481608" cy="48160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160651" y="2096095"/>
            <a:ext cx="2408158" cy="3009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70"/>
              </a:lnSpc>
              <a:buNone/>
            </a:pPr>
            <a:r>
              <a:rPr lang="en-US" sz="1896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Circuit Design</a:t>
            </a:r>
            <a:endParaRPr lang="en-US" sz="1896" dirty="0"/>
          </a:p>
        </p:txBody>
      </p:sp>
      <p:sp>
        <p:nvSpPr>
          <p:cNvPr id="8" name="Text 3"/>
          <p:cNvSpPr/>
          <p:nvPr/>
        </p:nvSpPr>
        <p:spPr>
          <a:xfrm>
            <a:off x="6160651" y="2512576"/>
            <a:ext cx="7795498" cy="6162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27"/>
              </a:lnSpc>
              <a:buNone/>
            </a:pPr>
            <a:r>
              <a:rPr lang="en-US" sz="1517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Quasi-convex optimization can be applied to analog circuit design, device sizing, and other circuit-level problems.</a:t>
            </a:r>
            <a:endParaRPr lang="en-US" sz="1517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651" y="3706773"/>
            <a:ext cx="481608" cy="48160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160651" y="4381024"/>
            <a:ext cx="2408158" cy="3009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70"/>
              </a:lnSpc>
              <a:buNone/>
            </a:pPr>
            <a:r>
              <a:rPr lang="en-US" sz="1896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VLSI Design</a:t>
            </a:r>
            <a:endParaRPr lang="en-US" sz="1896" dirty="0"/>
          </a:p>
        </p:txBody>
      </p:sp>
      <p:sp>
        <p:nvSpPr>
          <p:cNvPr id="11" name="Text 5"/>
          <p:cNvSpPr/>
          <p:nvPr/>
        </p:nvSpPr>
        <p:spPr>
          <a:xfrm>
            <a:off x="6160651" y="4797504"/>
            <a:ext cx="7795498" cy="6162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27"/>
              </a:lnSpc>
              <a:buNone/>
            </a:pPr>
            <a:r>
              <a:rPr lang="en-US" sz="1517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Power optimization, yield maximization, and other VLSI design challenges can be formulated as quasi-convex programs.</a:t>
            </a:r>
            <a:endParaRPr lang="en-US" sz="1517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651" y="5991701"/>
            <a:ext cx="481608" cy="481608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160651" y="6665952"/>
            <a:ext cx="2408158" cy="30099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70"/>
              </a:lnSpc>
              <a:buNone/>
            </a:pPr>
            <a:r>
              <a:rPr lang="en-US" sz="1896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EDA Tools</a:t>
            </a:r>
            <a:endParaRPr lang="en-US" sz="1896" dirty="0"/>
          </a:p>
        </p:txBody>
      </p:sp>
      <p:sp>
        <p:nvSpPr>
          <p:cNvPr id="14" name="Text 7"/>
          <p:cNvSpPr/>
          <p:nvPr/>
        </p:nvSpPr>
        <p:spPr>
          <a:xfrm>
            <a:off x="6160651" y="7082433"/>
            <a:ext cx="7795498" cy="6162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427"/>
              </a:lnSpc>
              <a:buNone/>
            </a:pPr>
            <a:r>
              <a:rPr lang="en-US" sz="1517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Quasi-convex programming is being increasingly integrated into modern electronic design automation (EDA) software tools.</a:t>
            </a:r>
            <a:endParaRPr lang="en-US" sz="1517" dirty="0"/>
          </a:p>
        </p:txBody>
      </p:sp>
      <p:pic>
        <p:nvPicPr>
          <p:cNvPr id="15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43982" y="973931"/>
            <a:ext cx="7828836" cy="11744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624"/>
              </a:lnSpc>
              <a:buNone/>
            </a:pPr>
            <a:r>
              <a:rPr lang="en-US" sz="3699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Placement and Routing Optimization</a:t>
            </a:r>
            <a:endParaRPr lang="en-US" sz="3699" dirty="0"/>
          </a:p>
        </p:txBody>
      </p:sp>
      <p:sp>
        <p:nvSpPr>
          <p:cNvPr id="6" name="Shape 2"/>
          <p:cNvSpPr/>
          <p:nvPr/>
        </p:nvSpPr>
        <p:spPr>
          <a:xfrm>
            <a:off x="6414373" y="2430185"/>
            <a:ext cx="22860" cy="4825365"/>
          </a:xfrm>
          <a:prstGeom prst="roundRect">
            <a:avLst>
              <a:gd name="adj" fmla="val 123298"/>
            </a:avLst>
          </a:prstGeom>
          <a:solidFill>
            <a:srgbClr val="3F3F44"/>
          </a:solidFill>
          <a:ln/>
        </p:spPr>
      </p:sp>
      <p:sp>
        <p:nvSpPr>
          <p:cNvPr id="7" name="Shape 3"/>
          <p:cNvSpPr/>
          <p:nvPr/>
        </p:nvSpPr>
        <p:spPr>
          <a:xfrm>
            <a:off x="6614279" y="2841427"/>
            <a:ext cx="657582" cy="22860"/>
          </a:xfrm>
          <a:prstGeom prst="roundRect">
            <a:avLst>
              <a:gd name="adj" fmla="val 123298"/>
            </a:avLst>
          </a:prstGeom>
          <a:solidFill>
            <a:srgbClr val="3F3F44"/>
          </a:solidFill>
          <a:ln/>
        </p:spPr>
      </p:sp>
      <p:sp>
        <p:nvSpPr>
          <p:cNvPr id="8" name="Shape 4"/>
          <p:cNvSpPr/>
          <p:nvPr/>
        </p:nvSpPr>
        <p:spPr>
          <a:xfrm>
            <a:off x="6214467" y="2641521"/>
            <a:ext cx="422672" cy="422672"/>
          </a:xfrm>
          <a:prstGeom prst="roundRect">
            <a:avLst>
              <a:gd name="adj" fmla="val 6669"/>
            </a:avLst>
          </a:prstGeom>
          <a:solidFill>
            <a:srgbClr val="26262B"/>
          </a:solidFill>
          <a:ln/>
        </p:spPr>
      </p:sp>
      <p:sp>
        <p:nvSpPr>
          <p:cNvPr id="9" name="Text 5"/>
          <p:cNvSpPr/>
          <p:nvPr/>
        </p:nvSpPr>
        <p:spPr>
          <a:xfrm>
            <a:off x="6366153" y="2711887"/>
            <a:ext cx="119182" cy="2818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19"/>
              </a:lnSpc>
              <a:buNone/>
            </a:pPr>
            <a:r>
              <a:rPr lang="en-US" sz="221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219" dirty="0"/>
          </a:p>
        </p:txBody>
      </p:sp>
      <p:sp>
        <p:nvSpPr>
          <p:cNvPr id="10" name="Text 6"/>
          <p:cNvSpPr/>
          <p:nvPr/>
        </p:nvSpPr>
        <p:spPr>
          <a:xfrm>
            <a:off x="7459266" y="2618065"/>
            <a:ext cx="3112651" cy="293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12"/>
              </a:lnSpc>
              <a:buNone/>
            </a:pPr>
            <a:r>
              <a:rPr lang="en-US" sz="184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Component Placement </a:t>
            </a:r>
            <a:pPr algn="l" indent="0" marL="0">
              <a:lnSpc>
                <a:spcPts val="2312"/>
              </a:lnSpc>
              <a:buNone/>
            </a:pPr>
            <a:r>
              <a:rPr lang="en-US" sz="1849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🤔</a:t>
            </a:r>
            <a:endParaRPr lang="en-US" sz="1849" dirty="0"/>
          </a:p>
        </p:txBody>
      </p:sp>
      <p:sp>
        <p:nvSpPr>
          <p:cNvPr id="11" name="Text 7"/>
          <p:cNvSpPr/>
          <p:nvPr/>
        </p:nvSpPr>
        <p:spPr>
          <a:xfrm>
            <a:off x="7459266" y="3024307"/>
            <a:ext cx="6513552" cy="6010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67"/>
              </a:lnSpc>
              <a:buNone/>
            </a:pPr>
            <a:r>
              <a:rPr lang="en-US" sz="148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Quasi-convex formulations can optimize the positioning of circuit components on a chip or PCB to minimize wiring length and congestion.</a:t>
            </a:r>
            <a:endParaRPr lang="en-US" sz="1480" dirty="0"/>
          </a:p>
        </p:txBody>
      </p:sp>
      <p:sp>
        <p:nvSpPr>
          <p:cNvPr id="12" name="Shape 8"/>
          <p:cNvSpPr/>
          <p:nvPr/>
        </p:nvSpPr>
        <p:spPr>
          <a:xfrm>
            <a:off x="6614279" y="4412337"/>
            <a:ext cx="657582" cy="22860"/>
          </a:xfrm>
          <a:prstGeom prst="roundRect">
            <a:avLst>
              <a:gd name="adj" fmla="val 123298"/>
            </a:avLst>
          </a:prstGeom>
          <a:solidFill>
            <a:srgbClr val="3F3F44"/>
          </a:solidFill>
          <a:ln/>
        </p:spPr>
      </p:sp>
      <p:sp>
        <p:nvSpPr>
          <p:cNvPr id="13" name="Shape 9"/>
          <p:cNvSpPr/>
          <p:nvPr/>
        </p:nvSpPr>
        <p:spPr>
          <a:xfrm>
            <a:off x="6214467" y="4212431"/>
            <a:ext cx="422672" cy="422672"/>
          </a:xfrm>
          <a:prstGeom prst="roundRect">
            <a:avLst>
              <a:gd name="adj" fmla="val 6669"/>
            </a:avLst>
          </a:prstGeom>
          <a:solidFill>
            <a:srgbClr val="26262B"/>
          </a:solidFill>
          <a:ln/>
        </p:spPr>
      </p:sp>
      <p:sp>
        <p:nvSpPr>
          <p:cNvPr id="14" name="Text 10"/>
          <p:cNvSpPr/>
          <p:nvPr/>
        </p:nvSpPr>
        <p:spPr>
          <a:xfrm>
            <a:off x="6337935" y="4282797"/>
            <a:ext cx="175617" cy="2818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19"/>
              </a:lnSpc>
              <a:buNone/>
            </a:pPr>
            <a:r>
              <a:rPr lang="en-US" sz="221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219" dirty="0"/>
          </a:p>
        </p:txBody>
      </p:sp>
      <p:sp>
        <p:nvSpPr>
          <p:cNvPr id="15" name="Text 11"/>
          <p:cNvSpPr/>
          <p:nvPr/>
        </p:nvSpPr>
        <p:spPr>
          <a:xfrm>
            <a:off x="7459266" y="4188976"/>
            <a:ext cx="2348746" cy="293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12"/>
              </a:lnSpc>
              <a:buNone/>
            </a:pPr>
            <a:r>
              <a:rPr lang="en-US" sz="184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Wire Routing </a:t>
            </a:r>
            <a:pPr algn="l" indent="0" marL="0">
              <a:lnSpc>
                <a:spcPts val="2312"/>
              </a:lnSpc>
              <a:buNone/>
            </a:pPr>
            <a:r>
              <a:rPr lang="en-US" sz="1849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🤔</a:t>
            </a:r>
            <a:endParaRPr lang="en-US" sz="1849" dirty="0"/>
          </a:p>
        </p:txBody>
      </p:sp>
      <p:sp>
        <p:nvSpPr>
          <p:cNvPr id="16" name="Text 12"/>
          <p:cNvSpPr/>
          <p:nvPr/>
        </p:nvSpPr>
        <p:spPr>
          <a:xfrm>
            <a:off x="7459266" y="4595217"/>
            <a:ext cx="6513552" cy="901541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67"/>
              </a:lnSpc>
              <a:buNone/>
            </a:pPr>
            <a:r>
              <a:rPr lang="en-US" sz="148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Quasi-convex programming can be used to find optimal routes for interconnections between components, balancing constraints such as shortest path and minimum crosstalk.</a:t>
            </a:r>
            <a:endParaRPr lang="en-US" sz="1480" dirty="0"/>
          </a:p>
        </p:txBody>
      </p:sp>
      <p:sp>
        <p:nvSpPr>
          <p:cNvPr id="17" name="Shape 13"/>
          <p:cNvSpPr/>
          <p:nvPr/>
        </p:nvSpPr>
        <p:spPr>
          <a:xfrm>
            <a:off x="6614279" y="6283762"/>
            <a:ext cx="657582" cy="22860"/>
          </a:xfrm>
          <a:prstGeom prst="roundRect">
            <a:avLst>
              <a:gd name="adj" fmla="val 123298"/>
            </a:avLst>
          </a:prstGeom>
          <a:solidFill>
            <a:srgbClr val="3F3F44"/>
          </a:solidFill>
          <a:ln/>
        </p:spPr>
      </p:sp>
      <p:sp>
        <p:nvSpPr>
          <p:cNvPr id="18" name="Shape 14"/>
          <p:cNvSpPr/>
          <p:nvPr/>
        </p:nvSpPr>
        <p:spPr>
          <a:xfrm>
            <a:off x="6214467" y="6083856"/>
            <a:ext cx="422672" cy="422672"/>
          </a:xfrm>
          <a:prstGeom prst="roundRect">
            <a:avLst>
              <a:gd name="adj" fmla="val 6669"/>
            </a:avLst>
          </a:prstGeom>
          <a:solidFill>
            <a:srgbClr val="26262B"/>
          </a:solidFill>
          <a:ln/>
        </p:spPr>
      </p:sp>
      <p:sp>
        <p:nvSpPr>
          <p:cNvPr id="19" name="Text 15"/>
          <p:cNvSpPr/>
          <p:nvPr/>
        </p:nvSpPr>
        <p:spPr>
          <a:xfrm>
            <a:off x="6338411" y="6154222"/>
            <a:ext cx="174665" cy="28182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219"/>
              </a:lnSpc>
              <a:buNone/>
            </a:pPr>
            <a:r>
              <a:rPr lang="en-US" sz="221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219" dirty="0"/>
          </a:p>
        </p:txBody>
      </p:sp>
      <p:sp>
        <p:nvSpPr>
          <p:cNvPr id="20" name="Text 16"/>
          <p:cNvSpPr/>
          <p:nvPr/>
        </p:nvSpPr>
        <p:spPr>
          <a:xfrm>
            <a:off x="7459266" y="6060400"/>
            <a:ext cx="2506028" cy="29360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312"/>
              </a:lnSpc>
              <a:buNone/>
            </a:pPr>
            <a:r>
              <a:rPr lang="en-US" sz="1849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Design Convergence</a:t>
            </a:r>
            <a:endParaRPr lang="en-US" sz="1849" dirty="0"/>
          </a:p>
        </p:txBody>
      </p:sp>
      <p:sp>
        <p:nvSpPr>
          <p:cNvPr id="21" name="Text 17"/>
          <p:cNvSpPr/>
          <p:nvPr/>
        </p:nvSpPr>
        <p:spPr>
          <a:xfrm>
            <a:off x="7459266" y="6466642"/>
            <a:ext cx="6513552" cy="60102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367"/>
              </a:lnSpc>
              <a:buNone/>
            </a:pPr>
            <a:r>
              <a:rPr lang="en-US" sz="148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iterative nature of quasi-convex optimization algorithms can help achieve convergence to high-quality, manufacturable design solutions.</a:t>
            </a:r>
            <a:endParaRPr lang="en-US" sz="1480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195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4761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04643" y="3020854"/>
            <a:ext cx="6266498" cy="6191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4874"/>
              </a:lnSpc>
              <a:buNone/>
            </a:pPr>
            <a:r>
              <a:rPr lang="en-US" sz="39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Analog Circuit Design </a:t>
            </a:r>
            <a:pPr indent="0" marL="0">
              <a:lnSpc>
                <a:spcPts val="4874"/>
              </a:lnSpc>
              <a:buNone/>
            </a:pPr>
            <a:r>
              <a:rPr lang="en-US" sz="3900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🤔</a:t>
            </a:r>
            <a:endParaRPr lang="en-US" sz="3900" dirty="0"/>
          </a:p>
        </p:txBody>
      </p:sp>
      <p:sp>
        <p:nvSpPr>
          <p:cNvPr id="6" name="Shape 2"/>
          <p:cNvSpPr/>
          <p:nvPr/>
        </p:nvSpPr>
        <p:spPr>
          <a:xfrm>
            <a:off x="1904643" y="3937040"/>
            <a:ext cx="5311497" cy="1775222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</p:sp>
      <p:sp>
        <p:nvSpPr>
          <p:cNvPr id="7" name="Text 3"/>
          <p:cNvSpPr/>
          <p:nvPr/>
        </p:nvSpPr>
        <p:spPr>
          <a:xfrm>
            <a:off x="2102644" y="4135041"/>
            <a:ext cx="2476143" cy="309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37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Device Sizing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2102644" y="4563428"/>
            <a:ext cx="4915495" cy="9508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96"/>
              </a:lnSpc>
              <a:buNone/>
            </a:pPr>
            <a:r>
              <a:rPr lang="en-US" sz="156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Quasi-convex programming can be used to optimally size transistors and other analog components to meet performance targets.</a:t>
            </a:r>
            <a:endParaRPr lang="en-US" sz="1560" dirty="0"/>
          </a:p>
        </p:txBody>
      </p:sp>
      <p:sp>
        <p:nvSpPr>
          <p:cNvPr id="9" name="Shape 5"/>
          <p:cNvSpPr/>
          <p:nvPr/>
        </p:nvSpPr>
        <p:spPr>
          <a:xfrm>
            <a:off x="7414141" y="3937040"/>
            <a:ext cx="5311497" cy="1775222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</p:sp>
      <p:sp>
        <p:nvSpPr>
          <p:cNvPr id="10" name="Text 6"/>
          <p:cNvSpPr/>
          <p:nvPr/>
        </p:nvSpPr>
        <p:spPr>
          <a:xfrm>
            <a:off x="7612142" y="4135041"/>
            <a:ext cx="2476143" cy="309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37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Biasing Circuits</a:t>
            </a:r>
            <a:endParaRPr lang="en-US" sz="1950" dirty="0"/>
          </a:p>
        </p:txBody>
      </p:sp>
      <p:sp>
        <p:nvSpPr>
          <p:cNvPr id="11" name="Text 7"/>
          <p:cNvSpPr/>
          <p:nvPr/>
        </p:nvSpPr>
        <p:spPr>
          <a:xfrm>
            <a:off x="7612142" y="4563428"/>
            <a:ext cx="4915495" cy="9508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96"/>
              </a:lnSpc>
              <a:buNone/>
            </a:pPr>
            <a:r>
              <a:rPr lang="en-US" sz="156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Quasi-convex techniques can optimize the design of biasing networks to ensure stable and robust analog circuit operation.</a:t>
            </a:r>
            <a:endParaRPr lang="en-US" sz="1560" dirty="0"/>
          </a:p>
        </p:txBody>
      </p:sp>
      <p:sp>
        <p:nvSpPr>
          <p:cNvPr id="12" name="Shape 8"/>
          <p:cNvSpPr/>
          <p:nvPr/>
        </p:nvSpPr>
        <p:spPr>
          <a:xfrm>
            <a:off x="1904643" y="5910263"/>
            <a:ext cx="5311497" cy="1775222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</p:sp>
      <p:sp>
        <p:nvSpPr>
          <p:cNvPr id="13" name="Text 9"/>
          <p:cNvSpPr/>
          <p:nvPr/>
        </p:nvSpPr>
        <p:spPr>
          <a:xfrm>
            <a:off x="2102644" y="6108263"/>
            <a:ext cx="2476143" cy="309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37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Layout Synthesis</a:t>
            </a:r>
            <a:endParaRPr lang="en-US" sz="1950" dirty="0"/>
          </a:p>
        </p:txBody>
      </p:sp>
      <p:sp>
        <p:nvSpPr>
          <p:cNvPr id="14" name="Text 10"/>
          <p:cNvSpPr/>
          <p:nvPr/>
        </p:nvSpPr>
        <p:spPr>
          <a:xfrm>
            <a:off x="2102644" y="6536650"/>
            <a:ext cx="4915495" cy="9508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96"/>
              </a:lnSpc>
              <a:buNone/>
            </a:pPr>
            <a:r>
              <a:rPr lang="en-US" sz="156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Quasi-convex formulations can guide the physical layout of analog circuits to enhance parameters like matching and parasitics.</a:t>
            </a:r>
            <a:endParaRPr lang="en-US" sz="1560" dirty="0"/>
          </a:p>
        </p:txBody>
      </p:sp>
      <p:sp>
        <p:nvSpPr>
          <p:cNvPr id="15" name="Shape 11"/>
          <p:cNvSpPr/>
          <p:nvPr/>
        </p:nvSpPr>
        <p:spPr>
          <a:xfrm>
            <a:off x="7414141" y="5910263"/>
            <a:ext cx="5311497" cy="1775222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</p:sp>
      <p:sp>
        <p:nvSpPr>
          <p:cNvPr id="16" name="Text 12"/>
          <p:cNvSpPr/>
          <p:nvPr/>
        </p:nvSpPr>
        <p:spPr>
          <a:xfrm>
            <a:off x="7612142" y="6108263"/>
            <a:ext cx="2476143" cy="3095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437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Yield Optimization</a:t>
            </a:r>
            <a:endParaRPr lang="en-US" sz="1950" dirty="0"/>
          </a:p>
        </p:txBody>
      </p:sp>
      <p:sp>
        <p:nvSpPr>
          <p:cNvPr id="17" name="Text 13"/>
          <p:cNvSpPr/>
          <p:nvPr/>
        </p:nvSpPr>
        <p:spPr>
          <a:xfrm>
            <a:off x="7612142" y="6536650"/>
            <a:ext cx="4915495" cy="95083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96"/>
              </a:lnSpc>
              <a:buNone/>
            </a:pPr>
            <a:r>
              <a:rPr lang="en-US" sz="156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Quasi-convex programming can be employed to maximize the manufacturing yield of analog integrated circuits.</a:t>
            </a:r>
            <a:endParaRPr lang="en-US" sz="1560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2024-08-07T13:45:20Z</dcterms:created>
  <dcterms:modified xsi:type="dcterms:W3CDTF">2024-08-07T13:45:20Z</dcterms:modified>
</cp:coreProperties>
</file>